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81B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81B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81B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1583341"/>
            <a:ext cx="7772400" cy="1159799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66666"/>
                </a:solidFill>
              </a:defRPr>
            </a:lvl1pPr>
            <a:lvl2pPr algn="ctr">
              <a:defRPr>
                <a:solidFill>
                  <a:srgbClr val="666666"/>
                </a:solidFill>
              </a:defRPr>
            </a:lvl2pPr>
            <a:lvl3pPr algn="ctr">
              <a:defRPr>
                <a:solidFill>
                  <a:srgbClr val="666666"/>
                </a:solidFill>
              </a:defRPr>
            </a:lvl3pPr>
            <a:lvl4pPr algn="ctr">
              <a:defRPr>
                <a:solidFill>
                  <a:srgbClr val="666666"/>
                </a:solidFill>
              </a:defRPr>
            </a:lvl4pPr>
            <a:lvl5pPr algn="ctr"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sz="half" idx="13"/>
          </p:nvPr>
        </p:nvSpPr>
        <p:spPr>
          <a:xfrm>
            <a:off x="4692272" y="1200149"/>
            <a:ext cx="3994501" cy="372570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</a:t>
            </a:r>
          </a:p>
        </p:txBody>
      </p:sp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body" sz="half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sz="quarter" idx="1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  <a:lvl2pPr algn="ctr">
              <a:defRPr sz="1800"/>
            </a:lvl2pPr>
            <a:lvl3pPr algn="ctr">
              <a:defRPr sz="1800"/>
            </a:lvl3pPr>
            <a:lvl4pPr algn="ctr">
              <a:defRPr sz="1800"/>
            </a:lvl4pPr>
            <a:lvl5pPr algn="ctr"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CCCCCC"/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556790" y="4756533"/>
            <a:ext cx="393318" cy="380234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51E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ctrTitle"/>
          </p:nvPr>
        </p:nvSpPr>
        <p:spPr>
          <a:xfrm>
            <a:off x="-1" y="2159549"/>
            <a:ext cx="9117602" cy="824401"/>
          </a:xfrm>
          <a:prstGeom prst="rect">
            <a:avLst/>
          </a:prstGeom>
          <a:solidFill>
            <a:srgbClr val="961F20"/>
          </a:solidFill>
        </p:spPr>
        <p:txBody>
          <a:bodyPr/>
          <a:lstStyle>
            <a:lvl1pPr defTabSz="795527">
              <a:defRPr b="0" sz="417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Android with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61F20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sp>
        <p:nvSpPr>
          <p:cNvPr id="112" name="Shape 112"/>
          <p:cNvSpPr/>
          <p:nvPr/>
        </p:nvSpPr>
        <p:spPr>
          <a:xfrm>
            <a:off x="1953824" y="989549"/>
            <a:ext cx="5609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პირობითი ოპერატორები</a:t>
            </a:r>
          </a:p>
        </p:txBody>
      </p:sp>
      <p:pic>
        <p:nvPicPr>
          <p:cNvPr id="113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creen Shot 2016-02-10 at 00.58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7192" y="2214068"/>
            <a:ext cx="6569616" cy="20298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sp>
        <p:nvSpPr>
          <p:cNvPr id="118" name="Shape 118"/>
          <p:cNvSpPr/>
          <p:nvPr/>
        </p:nvSpPr>
        <p:spPr>
          <a:xfrm>
            <a:off x="1953824" y="989549"/>
            <a:ext cx="5609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ტერნარული ოპერატორი</a:t>
            </a:r>
          </a:p>
        </p:txBody>
      </p:sp>
      <p:pic>
        <p:nvPicPr>
          <p:cNvPr id="119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 Shot 2016-02-10 at 01.05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176" y="1985468"/>
            <a:ext cx="6263648" cy="26319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sp>
        <p:nvSpPr>
          <p:cNvPr id="124" name="Shape 124"/>
          <p:cNvSpPr/>
          <p:nvPr/>
        </p:nvSpPr>
        <p:spPr>
          <a:xfrm>
            <a:off x="1953824" y="989549"/>
            <a:ext cx="5609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ლოგიკური ოპერატორები</a:t>
            </a:r>
          </a:p>
        </p:txBody>
      </p:sp>
      <p:sp>
        <p:nvSpPr>
          <p:cNvPr id="125" name="Shape 125"/>
          <p:cNvSpPr/>
          <p:nvPr>
            <p:ph type="subTitle" idx="1"/>
          </p:nvPr>
        </p:nvSpPr>
        <p:spPr>
          <a:xfrm>
            <a:off x="143700" y="1963149"/>
            <a:ext cx="9000298" cy="2868300"/>
          </a:xfrm>
          <a:prstGeom prst="rect">
            <a:avLst/>
          </a:prstGeom>
        </p:spPr>
        <p:txBody>
          <a:bodyPr/>
          <a:lstStyle/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უარყოფა (!a)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და (a &amp;&amp; b)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ან (a || b)</a:t>
            </a:r>
          </a:p>
        </p:txBody>
      </p:sp>
      <p:pic>
        <p:nvPicPr>
          <p:cNvPr id="126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pic>
        <p:nvPicPr>
          <p:cNvPr id="130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16-02-10 at 20.38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1047" y="847829"/>
            <a:ext cx="5441906" cy="411787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>
              <a:defRPr b="0" sz="3000">
                <a:solidFill>
                  <a:srgbClr val="FFFFFF"/>
                </a:solidFill>
              </a:defRPr>
            </a:lvl1pPr>
          </a:lstStyle>
          <a:p>
            <a:pPr/>
            <a:r>
              <a:t>ციკლები</a:t>
            </a:r>
          </a:p>
        </p:txBody>
      </p:sp>
      <p:sp>
        <p:nvSpPr>
          <p:cNvPr id="135" name="Shape 135"/>
          <p:cNvSpPr/>
          <p:nvPr>
            <p:ph type="subTitle" idx="1"/>
          </p:nvPr>
        </p:nvSpPr>
        <p:spPr>
          <a:xfrm>
            <a:off x="143700" y="1963149"/>
            <a:ext cx="9000298" cy="2868300"/>
          </a:xfrm>
          <a:prstGeom prst="rect">
            <a:avLst/>
          </a:prstGeom>
        </p:spPr>
        <p:txBody>
          <a:bodyPr/>
          <a:lstStyle/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while - do while ციკლი გაირბენს მიმდევრობის ყველა ელემენტს მანამ სანამ კონკრეტული პირობა ჭეშმარიტია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for ციკლი მუშაობს მანამ სანამ კონკრეტული პირობა ჭეშმარიტია</a:t>
            </a:r>
          </a:p>
        </p:txBody>
      </p:sp>
      <p:sp>
        <p:nvSpPr>
          <p:cNvPr id="136" name="Shape 136"/>
          <p:cNvSpPr/>
          <p:nvPr/>
        </p:nvSpPr>
        <p:spPr>
          <a:xfrm>
            <a:off x="1614350" y="1147525"/>
            <a:ext cx="6413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ციკლის ტიპები</a:t>
            </a:r>
          </a:p>
        </p:txBody>
      </p:sp>
      <p:pic>
        <p:nvPicPr>
          <p:cNvPr id="137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>
              <a:defRPr b="0" sz="3000">
                <a:solidFill>
                  <a:srgbClr val="FFFFFF"/>
                </a:solidFill>
              </a:defRPr>
            </a:lvl1pPr>
          </a:lstStyle>
          <a:p>
            <a:pPr/>
            <a:r>
              <a:t>ციკლები</a:t>
            </a:r>
          </a:p>
        </p:txBody>
      </p:sp>
      <p:sp>
        <p:nvSpPr>
          <p:cNvPr id="141" name="Shape 141"/>
          <p:cNvSpPr/>
          <p:nvPr/>
        </p:nvSpPr>
        <p:spPr>
          <a:xfrm>
            <a:off x="1609050" y="750650"/>
            <a:ext cx="6413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for ციკლი</a:t>
            </a:r>
          </a:p>
        </p:txBody>
      </p:sp>
      <p:pic>
        <p:nvPicPr>
          <p:cNvPr id="142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 Shot 2016-02-10 at 20.33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9725" y="1507669"/>
            <a:ext cx="4111750" cy="35170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>
              <a:defRPr b="0" sz="3000">
                <a:solidFill>
                  <a:srgbClr val="FFFFFF"/>
                </a:solidFill>
              </a:defRPr>
            </a:lvl1pPr>
          </a:lstStyle>
          <a:p>
            <a:pPr/>
            <a:r>
              <a:t>ციკლები</a:t>
            </a:r>
          </a:p>
        </p:txBody>
      </p:sp>
      <p:sp>
        <p:nvSpPr>
          <p:cNvPr id="147" name="Shape 147"/>
          <p:cNvSpPr/>
          <p:nvPr/>
        </p:nvSpPr>
        <p:spPr>
          <a:xfrm>
            <a:off x="1609050" y="750650"/>
            <a:ext cx="6413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while ციკლი</a:t>
            </a:r>
          </a:p>
        </p:txBody>
      </p:sp>
      <p:pic>
        <p:nvPicPr>
          <p:cNvPr id="148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 Shot 2016-02-10 at 20.46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4633" y="1482268"/>
            <a:ext cx="3481934" cy="36358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>
              <a:defRPr b="0" sz="3000">
                <a:solidFill>
                  <a:srgbClr val="FFFFFF"/>
                </a:solidFill>
              </a:defRPr>
            </a:lvl1pPr>
          </a:lstStyle>
          <a:p>
            <a:pPr/>
            <a:r>
              <a:t>ციკლები</a:t>
            </a:r>
          </a:p>
        </p:txBody>
      </p:sp>
      <p:sp>
        <p:nvSpPr>
          <p:cNvPr id="153" name="Shape 153"/>
          <p:cNvSpPr/>
          <p:nvPr/>
        </p:nvSpPr>
        <p:spPr>
          <a:xfrm>
            <a:off x="1609050" y="750650"/>
            <a:ext cx="6413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do while ციკლი</a:t>
            </a:r>
          </a:p>
        </p:txBody>
      </p:sp>
      <p:pic>
        <p:nvPicPr>
          <p:cNvPr id="154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6-02-10 at 20.53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3969" y="1507669"/>
            <a:ext cx="4256062" cy="36358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6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xfrm>
            <a:off x="0" y="1473561"/>
            <a:ext cx="9144000" cy="1538401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indent="457200">
              <a:defRPr b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გმადლობთ  ყურადღებისთვის 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31C21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ძირითადი თემები</a:t>
            </a:r>
          </a:p>
        </p:txBody>
      </p:sp>
      <p:sp>
        <p:nvSpPr>
          <p:cNvPr id="67" name="Shape 67"/>
          <p:cNvSpPr/>
          <p:nvPr>
            <p:ph type="subTitle" sz="half" idx="1"/>
          </p:nvPr>
        </p:nvSpPr>
        <p:spPr>
          <a:xfrm>
            <a:off x="143650" y="1736371"/>
            <a:ext cx="7772401" cy="2048701"/>
          </a:xfrm>
          <a:prstGeom prst="rect">
            <a:avLst/>
          </a:prstGeom>
        </p:spPr>
        <p:txBody>
          <a:bodyPr/>
          <a:lstStyle/>
          <a:p>
            <a:pPr marL="457200" indent="-228600" algn="l">
              <a:buSzPct val="100000"/>
              <a:buChar char="●"/>
              <a:defRPr>
                <a:solidFill>
                  <a:srgbClr val="FFFFFF"/>
                </a:solidFill>
              </a:defRPr>
            </a:pPr>
            <a:r>
              <a:t> ცვლადები</a:t>
            </a:r>
          </a:p>
          <a:p>
            <a:pPr marL="457200" indent="-228600" algn="l">
              <a:buSzPct val="100000"/>
              <a:buChar char="●"/>
              <a:defRPr>
                <a:solidFill>
                  <a:srgbClr val="FFFFFF"/>
                </a:solidFill>
              </a:defRPr>
            </a:pPr>
            <a:r>
              <a:t> ტიპები</a:t>
            </a:r>
          </a:p>
          <a:p>
            <a:pPr marL="457200" indent="-228600" algn="l">
              <a:buSzPct val="100000"/>
              <a:buChar char="●"/>
              <a:defRPr>
                <a:solidFill>
                  <a:srgbClr val="FFFFFF"/>
                </a:solidFill>
              </a:defRPr>
            </a:pPr>
            <a:r>
              <a:t> ოპერატორები</a:t>
            </a:r>
          </a:p>
          <a:p>
            <a:pPr marL="457200" indent="-228600" algn="l">
              <a:buSzPct val="100000"/>
              <a:buChar char="●"/>
              <a:defRPr>
                <a:solidFill>
                  <a:srgbClr val="FFFFFF"/>
                </a:solidFill>
              </a:defRPr>
            </a:pPr>
            <a:r>
              <a:t> ციკლები</a:t>
            </a:r>
          </a:p>
        </p:txBody>
      </p:sp>
      <p:pic>
        <p:nvPicPr>
          <p:cNvPr id="68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E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“Hello world” Java-ში</a:t>
            </a:r>
          </a:p>
        </p:txBody>
      </p:sp>
      <p:pic>
        <p:nvPicPr>
          <p:cNvPr id="72" name="image0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3024" y="1500187"/>
            <a:ext cx="3810000" cy="2143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jav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androi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Screen Shot 2016-02-09 at 15.27.1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72042" y="1990178"/>
            <a:ext cx="4770358" cy="1163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კონსტანტები და ცვლადები</a:t>
            </a:r>
          </a:p>
        </p:txBody>
      </p:sp>
      <p:sp>
        <p:nvSpPr>
          <p:cNvPr id="78" name="Shape 78"/>
          <p:cNvSpPr/>
          <p:nvPr/>
        </p:nvSpPr>
        <p:spPr>
          <a:xfrm>
            <a:off x="0" y="2569249"/>
            <a:ext cx="9144000" cy="58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კონსტანტით განსაზღვრულ ცვლადზე მნიშვნელობის მინიჭება ხდება მხოლოდ ერთხელ, წინააღმდეგ შემთხვევაში მივიღებთ კომპილაციის შეცდომას</a:t>
            </a:r>
          </a:p>
        </p:txBody>
      </p:sp>
      <p:pic>
        <p:nvPicPr>
          <p:cNvPr id="79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Screen Shot 2016-02-09 at 15.30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9452" y="1176963"/>
            <a:ext cx="6165095" cy="818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ცვლადის გამოცხადების შაბლონი</a:t>
            </a:r>
          </a:p>
        </p:txBody>
      </p:sp>
      <p:sp>
        <p:nvSpPr>
          <p:cNvPr id="84" name="Shape 84"/>
          <p:cNvSpPr/>
          <p:nvPr>
            <p:ph type="subTitle" sz="half" idx="1"/>
          </p:nvPr>
        </p:nvSpPr>
        <p:spPr>
          <a:xfrm>
            <a:off x="133850" y="1731474"/>
            <a:ext cx="9010200" cy="2048701"/>
          </a:xfrm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ტიპი სახელი; </a:t>
            </a:r>
          </a:p>
        </p:txBody>
      </p:sp>
      <p:pic>
        <p:nvPicPr>
          <p:cNvPr id="85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მარტივი ტიპები Java-ში</a:t>
            </a:r>
          </a:p>
        </p:txBody>
      </p:sp>
      <p:pic>
        <p:nvPicPr>
          <p:cNvPr id="89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 Shot 2016-02-11 at 14.39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1907" y="1312552"/>
            <a:ext cx="4180186" cy="320419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sp>
        <p:nvSpPr>
          <p:cNvPr id="94" name="Shape 94"/>
          <p:cNvSpPr/>
          <p:nvPr>
            <p:ph type="subTitle" sz="half" idx="1"/>
          </p:nvPr>
        </p:nvSpPr>
        <p:spPr>
          <a:xfrm>
            <a:off x="143700" y="1963149"/>
            <a:ext cx="9000298" cy="2048701"/>
          </a:xfrm>
          <a:prstGeom prst="rect">
            <a:avLst/>
          </a:prstGeom>
        </p:spPr>
        <p:txBody>
          <a:bodyPr/>
          <a:lstStyle/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უნარული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ბინარული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ტერნარული</a:t>
            </a:r>
          </a:p>
        </p:txBody>
      </p:sp>
      <p:sp>
        <p:nvSpPr>
          <p:cNvPr id="95" name="Shape 95"/>
          <p:cNvSpPr/>
          <p:nvPr/>
        </p:nvSpPr>
        <p:spPr>
          <a:xfrm>
            <a:off x="1778399" y="1131650"/>
            <a:ext cx="573090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ოპერატორების ტიპები</a:t>
            </a:r>
          </a:p>
        </p:txBody>
      </p:sp>
      <p:pic>
        <p:nvPicPr>
          <p:cNvPr id="96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20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sp>
        <p:nvSpPr>
          <p:cNvPr id="100" name="Shape 100"/>
          <p:cNvSpPr/>
          <p:nvPr>
            <p:ph type="subTitle" idx="1"/>
          </p:nvPr>
        </p:nvSpPr>
        <p:spPr>
          <a:xfrm>
            <a:off x="143700" y="1963149"/>
            <a:ext cx="9000298" cy="2868300"/>
          </a:xfrm>
          <a:prstGeom prst="rect">
            <a:avLst/>
          </a:prstGeom>
        </p:spPr>
        <p:txBody>
          <a:bodyPr/>
          <a:lstStyle/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მინიჭება(=)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შეკრება(+)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გამოკლება(-)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გაყოფა(/)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გამრავლება(*)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ნაშთიანი გაყოფა(%)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ინკრემენტი და დეკრემენტი (++, --)</a:t>
            </a:r>
          </a:p>
        </p:txBody>
      </p:sp>
      <p:sp>
        <p:nvSpPr>
          <p:cNvPr id="101" name="Shape 101"/>
          <p:cNvSpPr/>
          <p:nvPr/>
        </p:nvSpPr>
        <p:spPr>
          <a:xfrm>
            <a:off x="1614350" y="1147525"/>
            <a:ext cx="6413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არითმეტიკული ოპერატორები</a:t>
            </a:r>
          </a:p>
        </p:txBody>
      </p:sp>
      <p:pic>
        <p:nvPicPr>
          <p:cNvPr id="102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ctrTitle"/>
          </p:nvPr>
        </p:nvSpPr>
        <p:spPr>
          <a:xfrm>
            <a:off x="0" y="0"/>
            <a:ext cx="9144000" cy="602700"/>
          </a:xfrm>
          <a:prstGeom prst="rect">
            <a:avLst/>
          </a:prstGeom>
          <a:solidFill>
            <a:srgbClr val="951F1F"/>
          </a:solidFill>
        </p:spPr>
        <p:txBody>
          <a:bodyPr/>
          <a:lstStyle>
            <a:lvl1pPr algn="l" defTabSz="886968">
              <a:defRPr b="0" sz="2910">
                <a:solidFill>
                  <a:srgbClr val="FFFFFF"/>
                </a:solidFill>
              </a:defRPr>
            </a:lvl1pPr>
          </a:lstStyle>
          <a:p>
            <a:pPr/>
            <a:r>
              <a:t>საბაზო ოპერატორები</a:t>
            </a:r>
          </a:p>
        </p:txBody>
      </p:sp>
      <p:sp>
        <p:nvSpPr>
          <p:cNvPr id="106" name="Shape 106"/>
          <p:cNvSpPr/>
          <p:nvPr>
            <p:ph type="subTitle" idx="1"/>
          </p:nvPr>
        </p:nvSpPr>
        <p:spPr>
          <a:xfrm>
            <a:off x="143700" y="1963149"/>
            <a:ext cx="9000298" cy="2868300"/>
          </a:xfrm>
          <a:prstGeom prst="rect">
            <a:avLst/>
          </a:prstGeom>
        </p:spPr>
        <p:txBody>
          <a:bodyPr/>
          <a:lstStyle/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უდრის (a == b)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არ უდრის (a != b)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მეტია (a &gt; b)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ნაკლებია (a &lt; b)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მეტია ან ტოლია (a &gt;= b)</a:t>
            </a:r>
          </a:p>
          <a:p>
            <a:pPr marL="457200" indent="-381000" algn="l">
              <a:buSzPct val="100000"/>
              <a:buChar char="●"/>
              <a:defRPr sz="2400">
                <a:solidFill>
                  <a:srgbClr val="FFFFFF"/>
                </a:solidFill>
              </a:defRPr>
            </a:pPr>
            <a:r>
              <a:t>ნაკლებია ან ტოლია (a &lt;= b)</a:t>
            </a:r>
          </a:p>
        </p:txBody>
      </p:sp>
      <p:sp>
        <p:nvSpPr>
          <p:cNvPr id="107" name="Shape 107"/>
          <p:cNvSpPr/>
          <p:nvPr/>
        </p:nvSpPr>
        <p:spPr>
          <a:xfrm>
            <a:off x="1778399" y="1131650"/>
            <a:ext cx="573090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შედარების ოპერატორები</a:t>
            </a:r>
          </a:p>
        </p:txBody>
      </p:sp>
      <p:pic>
        <p:nvPicPr>
          <p:cNvPr id="108" name="ja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4317" y="4802892"/>
            <a:ext cx="299227" cy="34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andro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0001" y="4802959"/>
            <a:ext cx="285751" cy="345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